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handoutMasterIdLst>
    <p:handoutMasterId r:id="rId9"/>
  </p:handoutMasterIdLst>
  <p:sldIdLst>
    <p:sldId id="256" r:id="rId2"/>
    <p:sldId id="257" r:id="rId3"/>
    <p:sldId id="258" r:id="rId4"/>
    <p:sldId id="259" r:id="rId5"/>
    <p:sldId id="260" r:id="rId6"/>
    <p:sldId id="26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706" autoAdjust="0"/>
  </p:normalViewPr>
  <p:slideViewPr>
    <p:cSldViewPr>
      <p:cViewPr varScale="1">
        <p:scale>
          <a:sx n="112" d="100"/>
          <a:sy n="112" d="100"/>
        </p:scale>
        <p:origin x="438" y="324"/>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4/20/2025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a:p>
        </p:txBody>
      </p:sp>
    </p:spTree>
    <p:extLst>
      <p:ext uri="{BB962C8B-B14F-4D97-AF65-F5344CB8AC3E}">
        <p14:creationId xmlns:p14="http://schemas.microsoft.com/office/powerpoint/2010/main" val="3809084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2956081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4/20/2025</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4/20/2025</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4/20/2025</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4/20/2025</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4/20/2025</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4/20/2025</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4/20/2025</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4/20/2025</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4/20/2025</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4/20/2025</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scavengerlife.com/2014/04/ebay-scavengers-episode-109-interview/"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s://www.hackplayers.com/2018/07/arsenal-de-herramientas-de-seguridad-aws.html" TargetMode="External"/><Relationship Id="rId3" Type="http://schemas.openxmlformats.org/officeDocument/2006/relationships/image" Target="../media/image12.png"/><Relationship Id="rId7" Type="http://schemas.microsoft.com/office/2007/relationships/hdphoto" Target="../media/hdphoto3.wdp"/><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hyperlink" Target="http://www.elsaber21.com/top-javascript-tutoriales-de-global-web-desarrolladores" TargetMode="External"/><Relationship Id="rId10" Type="http://schemas.openxmlformats.org/officeDocument/2006/relationships/hyperlink" Target="https://jpadfield.github.io/simple-site/home.html" TargetMode="External"/><Relationship Id="rId4" Type="http://schemas.microsoft.com/office/2007/relationships/hdphoto" Target="../media/hdphoto2.wdp"/><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opengridscheduler/26943225250" TargetMode="External"/><Relationship Id="rId7"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oceanpro00.github.io/toronto_airbnb_pricing_assista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artisticGlowEdges/>
                    </a14:imgEffect>
                    <a14:imgEffect>
                      <a14:sharpenSoften amount="25000"/>
                    </a14:imgEffect>
                    <a14:imgEffect>
                      <a14:colorTemperature colorTemp="11200"/>
                    </a14:imgEffect>
                    <a14:imgEffect>
                      <a14:saturation sat="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1" y="4114800"/>
            <a:ext cx="10515598" cy="1158446"/>
          </a:xfrm>
        </p:spPr>
        <p:txBody>
          <a:bodyPr anchor="b">
            <a:normAutofit fontScale="90000"/>
          </a:bodyPr>
          <a:lstStyle/>
          <a:p>
            <a:pPr algn="l">
              <a:spcAft>
                <a:spcPts val="1200"/>
              </a:spcAft>
            </a:pPr>
            <a:r>
              <a:rPr lang="en-CA" b="1" i="0" dirty="0">
                <a:solidFill>
                  <a:schemeClr val="tx1">
                    <a:lumMod val="95000"/>
                  </a:schemeClr>
                </a:solidFill>
                <a:effectLst/>
                <a:latin typeface="-apple-system"/>
              </a:rPr>
              <a:t>Toronto AirBnB Pricing Assistant (TAPA)</a:t>
            </a:r>
          </a:p>
        </p:txBody>
      </p:sp>
      <p:sp>
        <p:nvSpPr>
          <p:cNvPr id="3" name="Subtitle 2"/>
          <p:cNvSpPr>
            <a:spLocks noGrp="1"/>
          </p:cNvSpPr>
          <p:nvPr>
            <p:ph type="subTitle" idx="1"/>
          </p:nvPr>
        </p:nvSpPr>
        <p:spPr>
          <a:xfrm>
            <a:off x="838201" y="5338170"/>
            <a:ext cx="10515598" cy="474836"/>
          </a:xfrm>
        </p:spPr>
        <p:txBody>
          <a:bodyPr>
            <a:normAutofit fontScale="85000" lnSpcReduction="10000"/>
          </a:bodyPr>
          <a:lstStyle/>
          <a:p>
            <a:pPr>
              <a:spcAft>
                <a:spcPts val="600"/>
              </a:spcAft>
            </a:pPr>
            <a:r>
              <a:rPr lang="en-US" dirty="0"/>
              <a:t>Group 3: Project 4 Submission – Sean Schallberger, Jitesh Makan, Bryan Carney</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erial view of neighborhood">
            <a:extLst>
              <a:ext uri="{FF2B5EF4-FFF2-40B4-BE49-F238E27FC236}">
                <a16:creationId xmlns:a16="http://schemas.microsoft.com/office/drawing/2014/main" id="{4AEA33FA-8B1D-542B-E89E-AF5DA570A3B7}"/>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pPr algn="l">
              <a:spcBef>
                <a:spcPts val="1800"/>
              </a:spcBef>
              <a:spcAft>
                <a:spcPts val="1200"/>
              </a:spcAft>
            </a:pPr>
            <a:r>
              <a:rPr lang="en-CA" b="1" i="0" dirty="0">
                <a:solidFill>
                  <a:schemeClr val="accent3">
                    <a:lumMod val="60000"/>
                    <a:lumOff val="40000"/>
                  </a:schemeClr>
                </a:solidFill>
                <a:effectLst/>
                <a:latin typeface="-apple-system"/>
              </a:rPr>
              <a:t>Project Overview</a:t>
            </a:r>
          </a:p>
        </p:txBody>
      </p:sp>
      <p:sp>
        <p:nvSpPr>
          <p:cNvPr id="3" name="Content Placeholder 2"/>
          <p:cNvSpPr>
            <a:spLocks noGrp="1"/>
          </p:cNvSpPr>
          <p:nvPr>
            <p:ph idx="1"/>
          </p:nvPr>
        </p:nvSpPr>
        <p:spPr>
          <a:solidFill>
            <a:schemeClr val="bg1">
              <a:alpha val="59000"/>
            </a:schemeClr>
          </a:solidFill>
        </p:spPr>
        <p:txBody>
          <a:bodyPr>
            <a:normAutofit fontScale="25000" lnSpcReduction="20000"/>
          </a:bodyPr>
          <a:lstStyle/>
          <a:p>
            <a:pPr marL="0" indent="0">
              <a:spcBef>
                <a:spcPts val="600"/>
              </a:spcBef>
              <a:spcAft>
                <a:spcPts val="600"/>
              </a:spcAft>
              <a:buNone/>
            </a:pPr>
            <a:r>
              <a:rPr lang="en-US" sz="8000" dirty="0">
                <a:solidFill>
                  <a:schemeClr val="tx1">
                    <a:lumMod val="95000"/>
                  </a:schemeClr>
                </a:solidFill>
                <a:latin typeface="Aptos" panose="020B0004020202020204" pitchFamily="34" charset="0"/>
              </a:rPr>
              <a:t>The </a:t>
            </a:r>
            <a:r>
              <a:rPr lang="en-US" sz="8000" b="1" dirty="0">
                <a:solidFill>
                  <a:schemeClr val="tx1">
                    <a:lumMod val="95000"/>
                  </a:schemeClr>
                </a:solidFill>
                <a:latin typeface="Aptos" panose="020B0004020202020204" pitchFamily="34" charset="0"/>
              </a:rPr>
              <a:t>Toronto AirBnB Pricing Assistant (TAPA) </a:t>
            </a:r>
            <a:r>
              <a:rPr lang="en-US" sz="8000" dirty="0">
                <a:solidFill>
                  <a:schemeClr val="tx1">
                    <a:lumMod val="95000"/>
                  </a:schemeClr>
                </a:solidFill>
                <a:latin typeface="Aptos" panose="020B0004020202020204" pitchFamily="34" charset="0"/>
              </a:rPr>
              <a:t>is a data-driven tool that helps AirBnB hosts, and property investors optimize their rental pricing strategy in Toronto. By analyzing Inside AirBnB data and identifying key amenity value drivers, this tool provides actionable insights on optimal pricing, amenity recommendations, and stay duration strategy for the Toronto short-term rental market.</a:t>
            </a:r>
          </a:p>
          <a:p>
            <a:pPr marL="0" indent="0" algn="l">
              <a:spcBef>
                <a:spcPts val="600"/>
              </a:spcBef>
              <a:spcAft>
                <a:spcPts val="600"/>
              </a:spcAft>
              <a:buNone/>
            </a:pPr>
            <a:r>
              <a:rPr lang="en-US" sz="8000" b="0" i="0" dirty="0">
                <a:solidFill>
                  <a:schemeClr val="tx1">
                    <a:lumMod val="95000"/>
                  </a:schemeClr>
                </a:solidFill>
                <a:effectLst/>
                <a:latin typeface="Aptos" panose="020B0004020202020204" pitchFamily="34" charset="0"/>
              </a:rPr>
              <a:t>This project applies machine learning techniques to recommend optimal pricing, identify high-value amenities, and suggest appropriate stay duration strategies for property owners in Toronto's competitive AirBnB market.</a:t>
            </a:r>
          </a:p>
          <a:p>
            <a:pPr algn="l">
              <a:spcAft>
                <a:spcPts val="1200"/>
              </a:spcAft>
              <a:buNone/>
            </a:pPr>
            <a:r>
              <a:rPr lang="en-US" sz="7200" b="0" i="0" dirty="0">
                <a:solidFill>
                  <a:schemeClr val="tx1">
                    <a:lumMod val="95000"/>
                  </a:schemeClr>
                </a:solidFill>
                <a:effectLst/>
                <a:latin typeface="Aptos" panose="020B0004020202020204" pitchFamily="34" charset="0"/>
              </a:rPr>
              <a:t>Our tool is designed specifically for:</a:t>
            </a:r>
          </a:p>
          <a:p>
            <a:pPr>
              <a:spcBef>
                <a:spcPts val="0"/>
              </a:spcBef>
            </a:pPr>
            <a:r>
              <a:rPr lang="en-US" sz="7200" dirty="0">
                <a:solidFill>
                  <a:schemeClr val="tx1">
                    <a:lumMod val="95000"/>
                  </a:schemeClr>
                </a:solidFill>
                <a:latin typeface="Aptos" panose="020B0004020202020204" pitchFamily="34" charset="0"/>
              </a:rPr>
              <a:t>Current AirBnB hosts looking to optimize pricing and amenities</a:t>
            </a:r>
          </a:p>
          <a:p>
            <a:pPr algn="l">
              <a:spcBef>
                <a:spcPts val="0"/>
              </a:spcBef>
              <a:buFont typeface="Arial" panose="020B0604020202020204" pitchFamily="34" charset="0"/>
              <a:buChar char="•"/>
            </a:pPr>
            <a:r>
              <a:rPr lang="en-US" sz="7200" i="0" dirty="0">
                <a:solidFill>
                  <a:schemeClr val="tx1">
                    <a:lumMod val="95000"/>
                  </a:schemeClr>
                </a:solidFill>
                <a:effectLst/>
                <a:latin typeface="Aptos" panose="020B0004020202020204" pitchFamily="34" charset="0"/>
              </a:rPr>
              <a:t>Potential investors evaluating rental strategies</a:t>
            </a:r>
          </a:p>
          <a:p>
            <a:pPr algn="l">
              <a:spcBef>
                <a:spcPts val="0"/>
              </a:spcBef>
              <a:buFont typeface="Arial" panose="020B0604020202020204" pitchFamily="34" charset="0"/>
              <a:buChar char="•"/>
            </a:pPr>
            <a:r>
              <a:rPr lang="en-US" sz="7200" i="0" dirty="0">
                <a:solidFill>
                  <a:schemeClr val="tx1">
                    <a:lumMod val="95000"/>
                  </a:schemeClr>
                </a:solidFill>
                <a:effectLst/>
                <a:latin typeface="Aptos" panose="020B0004020202020204" pitchFamily="34" charset="0"/>
              </a:rPr>
              <a:t>Property owners considering conversion to AirBnB rentals</a:t>
            </a:r>
          </a:p>
          <a:p>
            <a:pPr algn="l">
              <a:spcAft>
                <a:spcPts val="1200"/>
              </a:spcAft>
              <a:buNone/>
            </a:pPr>
            <a:r>
              <a:rPr lang="en-US" sz="7200" b="0" i="0" dirty="0">
                <a:solidFill>
                  <a:schemeClr val="tx1">
                    <a:lumMod val="95000"/>
                  </a:schemeClr>
                </a:solidFill>
                <a:effectLst/>
                <a:latin typeface="Aptos" panose="020B0004020202020204" pitchFamily="34" charset="0"/>
              </a:rPr>
              <a:t>Our stakeholders need:</a:t>
            </a:r>
          </a:p>
          <a:p>
            <a:pPr algn="l">
              <a:spcBef>
                <a:spcPts val="0"/>
              </a:spcBef>
              <a:buFont typeface="Arial" panose="020B0604020202020204" pitchFamily="34" charset="0"/>
              <a:buChar char="•"/>
            </a:pPr>
            <a:r>
              <a:rPr lang="en-US" sz="7200" b="0" i="0" dirty="0">
                <a:solidFill>
                  <a:schemeClr val="tx1">
                    <a:lumMod val="95000"/>
                  </a:schemeClr>
                </a:solidFill>
                <a:effectLst/>
                <a:latin typeface="Aptos" panose="020B0004020202020204" pitchFamily="34" charset="0"/>
              </a:rPr>
              <a:t>Data-driven price recommendations</a:t>
            </a:r>
          </a:p>
          <a:p>
            <a:pPr algn="l">
              <a:spcBef>
                <a:spcPts val="0"/>
              </a:spcBef>
              <a:buFont typeface="Arial" panose="020B0604020202020204" pitchFamily="34" charset="0"/>
              <a:buChar char="•"/>
            </a:pPr>
            <a:r>
              <a:rPr lang="en-US" sz="7200" b="0" i="0" dirty="0">
                <a:solidFill>
                  <a:schemeClr val="tx1">
                    <a:lumMod val="95000"/>
                  </a:schemeClr>
                </a:solidFill>
                <a:effectLst/>
                <a:latin typeface="Aptos" panose="020B0004020202020204" pitchFamily="34" charset="0"/>
              </a:rPr>
              <a:t>Understanding of amenity value impact</a:t>
            </a:r>
          </a:p>
          <a:p>
            <a:pPr algn="l">
              <a:spcBef>
                <a:spcPts val="0"/>
              </a:spcBef>
              <a:buFont typeface="Arial" panose="020B0604020202020204" pitchFamily="34" charset="0"/>
              <a:buChar char="•"/>
            </a:pPr>
            <a:r>
              <a:rPr lang="en-US" sz="7200" b="0" i="0" dirty="0">
                <a:solidFill>
                  <a:schemeClr val="tx1">
                    <a:lumMod val="95000"/>
                  </a:schemeClr>
                </a:solidFill>
                <a:effectLst/>
                <a:latin typeface="Aptos" panose="020B0004020202020204" pitchFamily="34" charset="0"/>
              </a:rPr>
              <a:t>Guidance on short-term vs. long-term stay strategy</a:t>
            </a:r>
          </a:p>
          <a:p>
            <a:pPr marL="0" indent="0" algn="l">
              <a:spcAft>
                <a:spcPts val="1200"/>
              </a:spcAft>
              <a:buNone/>
            </a:pPr>
            <a:endParaRPr lang="en-US" b="0" i="0" dirty="0">
              <a:solidFill>
                <a:schemeClr val="tx1">
                  <a:lumMod val="95000"/>
                </a:schemeClr>
              </a:solidFill>
              <a:effectLst/>
              <a:latin typeface="-apple-system"/>
            </a:endParaRPr>
          </a:p>
        </p:txBody>
      </p:sp>
      <p:pic>
        <p:nvPicPr>
          <p:cNvPr id="14" name="Picture 13">
            <a:extLst>
              <a:ext uri="{FF2B5EF4-FFF2-40B4-BE49-F238E27FC236}">
                <a16:creationId xmlns:a16="http://schemas.microsoft.com/office/drawing/2014/main" id="{E6BD8A40-0E3E-2242-96EA-57D653E9C51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112224" y="4016921"/>
            <a:ext cx="2564981" cy="1923736"/>
          </a:xfrm>
          <a:prstGeom prst="rect">
            <a:avLst/>
          </a:prstGeom>
        </p:spPr>
      </p:pic>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erial view of housing community">
            <a:extLst>
              <a:ext uri="{FF2B5EF4-FFF2-40B4-BE49-F238E27FC236}">
                <a16:creationId xmlns:a16="http://schemas.microsoft.com/office/drawing/2014/main" id="{3EB7D1F8-94BE-D6FE-B167-C8BE900401E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0"/>
            <a:ext cx="12192000" cy="1145224"/>
          </a:xfrm>
          <a:solidFill>
            <a:schemeClr val="bg1">
              <a:alpha val="39000"/>
            </a:schemeClr>
          </a:solidFill>
        </p:spPr>
        <p:txBody>
          <a:bodyPr>
            <a:normAutofit/>
          </a:bodyPr>
          <a:lstStyle/>
          <a:p>
            <a:pPr algn="ctr"/>
            <a:r>
              <a:rPr lang="en-US" b="1" dirty="0"/>
              <a:t>Data &amp; Feature Engineering</a:t>
            </a:r>
            <a:br>
              <a:rPr lang="en-US" b="1" dirty="0"/>
            </a:br>
            <a:r>
              <a:rPr lang="en-US" sz="2400" b="1" i="1" dirty="0"/>
              <a:t>Transforming Raw Listings into Actionable Insights</a:t>
            </a:r>
            <a:endParaRPr lang="en-US" sz="2400" b="1" dirty="0"/>
          </a:p>
        </p:txBody>
      </p:sp>
      <p:sp>
        <p:nvSpPr>
          <p:cNvPr id="4" name="Content Placeholder 3">
            <a:extLst>
              <a:ext uri="{FF2B5EF4-FFF2-40B4-BE49-F238E27FC236}">
                <a16:creationId xmlns:a16="http://schemas.microsoft.com/office/drawing/2014/main" id="{8F783C56-EA5D-02E5-4190-305E98585A37}"/>
              </a:ext>
            </a:extLst>
          </p:cNvPr>
          <p:cNvSpPr>
            <a:spLocks noGrp="1"/>
          </p:cNvSpPr>
          <p:nvPr>
            <p:ph idx="1"/>
          </p:nvPr>
        </p:nvSpPr>
        <p:spPr>
          <a:xfrm>
            <a:off x="0" y="1176552"/>
            <a:ext cx="12192000" cy="5712776"/>
          </a:xfrm>
          <a:solidFill>
            <a:schemeClr val="bg1">
              <a:alpha val="39000"/>
            </a:schemeClr>
          </a:solidFill>
        </p:spPr>
        <p:txBody>
          <a:bodyPr>
            <a:normAutofit fontScale="77500" lnSpcReduction="20000"/>
          </a:bodyPr>
          <a:lstStyle/>
          <a:p>
            <a:pPr marL="0" indent="0">
              <a:spcBef>
                <a:spcPts val="0"/>
              </a:spcBef>
              <a:spcAft>
                <a:spcPts val="600"/>
              </a:spcAft>
              <a:buNone/>
            </a:pPr>
            <a:r>
              <a:rPr lang="en-US" b="1" dirty="0"/>
              <a:t>   </a:t>
            </a:r>
            <a:r>
              <a:rPr lang="en-US" b="1" u="sng" dirty="0"/>
              <a:t>Data Source:</a:t>
            </a:r>
          </a:p>
          <a:p>
            <a:pPr lvl="1">
              <a:spcBef>
                <a:spcPts val="0"/>
              </a:spcBef>
              <a:spcAft>
                <a:spcPts val="600"/>
              </a:spcAft>
            </a:pPr>
            <a:r>
              <a:rPr lang="en-US" sz="1900" dirty="0"/>
              <a:t>Used cleaned .csv file from Airbnb dataset</a:t>
            </a:r>
          </a:p>
          <a:p>
            <a:pPr lvl="1">
              <a:spcBef>
                <a:spcPts val="0"/>
              </a:spcBef>
              <a:spcAft>
                <a:spcPts val="600"/>
              </a:spcAft>
            </a:pPr>
            <a:endParaRPr lang="en-US" dirty="0"/>
          </a:p>
          <a:p>
            <a:pPr marL="0" indent="0">
              <a:spcBef>
                <a:spcPts val="0"/>
              </a:spcBef>
              <a:spcAft>
                <a:spcPts val="600"/>
              </a:spcAft>
              <a:buNone/>
            </a:pPr>
            <a:r>
              <a:rPr lang="en-US" b="1" dirty="0"/>
              <a:t>   </a:t>
            </a:r>
            <a:r>
              <a:rPr lang="en-US" b="1" u="sng" dirty="0"/>
              <a:t>Initial EDA and Preprocessing:</a:t>
            </a:r>
          </a:p>
          <a:p>
            <a:pPr lvl="1">
              <a:spcBef>
                <a:spcPts val="0"/>
              </a:spcBef>
              <a:spcAft>
                <a:spcPts val="600"/>
              </a:spcAft>
            </a:pPr>
            <a:r>
              <a:rPr lang="en-US" sz="1900" dirty="0"/>
              <a:t>Dropped high-cardinality or irrelevant columns</a:t>
            </a:r>
          </a:p>
          <a:p>
            <a:pPr lvl="2">
              <a:spcBef>
                <a:spcPts val="0"/>
              </a:spcBef>
              <a:spcAft>
                <a:spcPts val="600"/>
              </a:spcAft>
            </a:pPr>
            <a:endParaRPr lang="en-US" b="1" u="sng" dirty="0"/>
          </a:p>
          <a:p>
            <a:pPr marL="0" indent="0">
              <a:spcBef>
                <a:spcPts val="0"/>
              </a:spcBef>
              <a:spcAft>
                <a:spcPts val="600"/>
              </a:spcAft>
              <a:buNone/>
            </a:pPr>
            <a:r>
              <a:rPr lang="en-US" b="1" dirty="0"/>
              <a:t>   </a:t>
            </a:r>
            <a:r>
              <a:rPr lang="en-US" b="1" u="sng" dirty="0"/>
              <a:t>Numerical &amp; Categorical Features:</a:t>
            </a:r>
          </a:p>
          <a:p>
            <a:pPr lvl="1">
              <a:spcBef>
                <a:spcPts val="0"/>
              </a:spcBef>
              <a:spcAft>
                <a:spcPts val="600"/>
              </a:spcAft>
            </a:pPr>
            <a:r>
              <a:rPr lang="en-US" sz="1900" dirty="0"/>
              <a:t>Introduced new features to capture nonlinear relationships:</a:t>
            </a:r>
          </a:p>
          <a:p>
            <a:pPr lvl="1">
              <a:spcBef>
                <a:spcPts val="0"/>
              </a:spcBef>
              <a:spcAft>
                <a:spcPts val="600"/>
              </a:spcAft>
            </a:pPr>
            <a:r>
              <a:rPr lang="en-US" sz="1900" dirty="0"/>
              <a:t>Boolean and String Binarization</a:t>
            </a:r>
          </a:p>
          <a:p>
            <a:pPr lvl="1">
              <a:spcBef>
                <a:spcPts val="0"/>
              </a:spcBef>
              <a:spcAft>
                <a:spcPts val="600"/>
              </a:spcAft>
            </a:pPr>
            <a:r>
              <a:rPr lang="en-US" sz="2100" dirty="0"/>
              <a:t>Extracted amenities</a:t>
            </a:r>
          </a:p>
          <a:p>
            <a:pPr lvl="2">
              <a:spcBef>
                <a:spcPts val="0"/>
              </a:spcBef>
              <a:spcAft>
                <a:spcPts val="600"/>
              </a:spcAft>
            </a:pPr>
            <a:endParaRPr lang="en-US" dirty="0"/>
          </a:p>
          <a:p>
            <a:pPr marL="0" indent="0">
              <a:spcBef>
                <a:spcPts val="0"/>
              </a:spcBef>
              <a:spcAft>
                <a:spcPts val="600"/>
              </a:spcAft>
              <a:buNone/>
            </a:pPr>
            <a:r>
              <a:rPr lang="en-US" b="1" dirty="0"/>
              <a:t>   </a:t>
            </a:r>
            <a:r>
              <a:rPr lang="en-US" b="1" u="sng" dirty="0"/>
              <a:t>Feature Selection:</a:t>
            </a:r>
          </a:p>
          <a:p>
            <a:pPr lvl="1">
              <a:spcBef>
                <a:spcPts val="0"/>
              </a:spcBef>
              <a:spcAft>
                <a:spcPts val="600"/>
              </a:spcAft>
            </a:pPr>
            <a:r>
              <a:rPr lang="en-US" sz="1900" dirty="0"/>
              <a:t>Removed low-value or redundant columns manually</a:t>
            </a:r>
          </a:p>
          <a:p>
            <a:pPr lvl="1">
              <a:spcBef>
                <a:spcPts val="0"/>
              </a:spcBef>
              <a:spcAft>
                <a:spcPts val="600"/>
              </a:spcAft>
            </a:pPr>
            <a:r>
              <a:rPr lang="en-US" sz="1900" dirty="0"/>
              <a:t>Based on intuition, correlation checks, and early testing</a:t>
            </a:r>
          </a:p>
          <a:p>
            <a:pPr lvl="1">
              <a:spcBef>
                <a:spcPts val="0"/>
              </a:spcBef>
              <a:spcAft>
                <a:spcPts val="600"/>
              </a:spcAft>
            </a:pPr>
            <a:r>
              <a:rPr lang="en-US" sz="1900" dirty="0"/>
              <a:t>No PCA or SHAP-based feature dropping used in final model</a:t>
            </a:r>
          </a:p>
          <a:p>
            <a:pPr lvl="1">
              <a:spcBef>
                <a:spcPts val="0"/>
              </a:spcBef>
              <a:spcAft>
                <a:spcPts val="600"/>
              </a:spcAft>
            </a:pPr>
            <a:r>
              <a:rPr lang="en-US" sz="1900" dirty="0"/>
              <a:t>Selected features from final preprocessed Data Frame</a:t>
            </a:r>
          </a:p>
          <a:p>
            <a:pPr lvl="1">
              <a:spcBef>
                <a:spcPts val="0"/>
              </a:spcBef>
              <a:spcAft>
                <a:spcPts val="600"/>
              </a:spcAft>
            </a:pPr>
            <a:endParaRPr lang="en-US" dirty="0"/>
          </a:p>
          <a:p>
            <a:pPr marL="0" indent="0">
              <a:spcBef>
                <a:spcPts val="0"/>
              </a:spcBef>
              <a:spcAft>
                <a:spcPts val="600"/>
              </a:spcAft>
              <a:buNone/>
            </a:pPr>
            <a:r>
              <a:rPr lang="en-US" b="1" dirty="0"/>
              <a:t>   </a:t>
            </a:r>
            <a:r>
              <a:rPr lang="en-US" b="1" u="sng" dirty="0"/>
              <a:t>Target Transformation:</a:t>
            </a:r>
          </a:p>
          <a:p>
            <a:pPr lvl="1">
              <a:spcBef>
                <a:spcPts val="0"/>
              </a:spcBef>
              <a:spcAft>
                <a:spcPts val="600"/>
              </a:spcAft>
            </a:pPr>
            <a:r>
              <a:rPr lang="en-US" dirty="0"/>
              <a:t>Applied log1p() transformation to targets (price, occupancy, revenue)</a:t>
            </a:r>
          </a:p>
          <a:p>
            <a:pPr lvl="1">
              <a:spcBef>
                <a:spcPts val="0"/>
              </a:spcBef>
              <a:spcAft>
                <a:spcPts val="600"/>
              </a:spcAft>
            </a:pPr>
            <a:r>
              <a:rPr lang="en-US" dirty="0"/>
              <a:t>Improves model performance by reducing skew and stabilizing variance</a:t>
            </a:r>
          </a:p>
          <a:p>
            <a:pPr lvl="1">
              <a:spcBef>
                <a:spcPts val="0"/>
              </a:spcBef>
              <a:spcAft>
                <a:spcPts val="600"/>
              </a:spcAft>
            </a:pPr>
            <a:endParaRPr lang="en-US" dirty="0"/>
          </a:p>
          <a:p>
            <a:pPr marL="0" indent="0">
              <a:spcBef>
                <a:spcPts val="0"/>
              </a:spcBef>
              <a:spcAft>
                <a:spcPts val="600"/>
              </a:spcAft>
              <a:buNone/>
            </a:pPr>
            <a:r>
              <a:rPr lang="en-US" b="1" dirty="0"/>
              <a:t>   </a:t>
            </a:r>
            <a:r>
              <a:rPr lang="en-US" b="1" u="sng" dirty="0"/>
              <a:t>Train/Test Split:</a:t>
            </a:r>
          </a:p>
          <a:p>
            <a:pPr lvl="1">
              <a:spcBef>
                <a:spcPts val="0"/>
              </a:spcBef>
              <a:spcAft>
                <a:spcPts val="600"/>
              </a:spcAft>
            </a:pPr>
            <a:r>
              <a:rPr lang="en-US" sz="1900" dirty="0"/>
              <a:t>80/20 split for each model</a:t>
            </a:r>
          </a:p>
          <a:p>
            <a:pPr lvl="1">
              <a:spcBef>
                <a:spcPts val="0"/>
              </a:spcBef>
              <a:spcAft>
                <a:spcPts val="600"/>
              </a:spcAft>
            </a:pPr>
            <a:r>
              <a:rPr lang="en-US" sz="1900" dirty="0" err="1"/>
              <a:t>random_state</a:t>
            </a:r>
            <a:r>
              <a:rPr lang="en-US" sz="1900" dirty="0"/>
              <a:t>=42 used for reproducibility</a:t>
            </a:r>
            <a:endParaRPr lang="en-CA" sz="1900" dirty="0"/>
          </a:p>
        </p:txBody>
      </p:sp>
      <p:pic>
        <p:nvPicPr>
          <p:cNvPr id="19" name="Picture 18">
            <a:extLst>
              <a:ext uri="{FF2B5EF4-FFF2-40B4-BE49-F238E27FC236}">
                <a16:creationId xmlns:a16="http://schemas.microsoft.com/office/drawing/2014/main" id="{3DA036A5-4A8D-EDF4-2BA3-456ADC976484}"/>
              </a:ext>
            </a:extLst>
          </p:cNvPr>
          <p:cNvPicPr>
            <a:picLocks noChangeAspect="1"/>
          </p:cNvPicPr>
          <p:nvPr/>
        </p:nvPicPr>
        <p:blipFill>
          <a:blip r:embed="rId4">
            <a:alphaModFix amt="90000"/>
          </a:blip>
          <a:srcRect t="3008" b="1"/>
          <a:stretch/>
        </p:blipFill>
        <p:spPr>
          <a:xfrm>
            <a:off x="7069907" y="4075803"/>
            <a:ext cx="4714723" cy="2716284"/>
          </a:xfrm>
          <a:prstGeom prst="rect">
            <a:avLst/>
          </a:prstGeom>
          <a:effectLst>
            <a:outerShdw blurRad="50800" dist="38100" dir="8100000" sx="101000" sy="101000" algn="tr" rotWithShape="0">
              <a:schemeClr val="tx1">
                <a:lumMod val="95000"/>
                <a:alpha val="34000"/>
              </a:schemeClr>
            </a:outerShdw>
          </a:effectLst>
        </p:spPr>
      </p:pic>
      <p:pic>
        <p:nvPicPr>
          <p:cNvPr id="21" name="Picture 20">
            <a:extLst>
              <a:ext uri="{FF2B5EF4-FFF2-40B4-BE49-F238E27FC236}">
                <a16:creationId xmlns:a16="http://schemas.microsoft.com/office/drawing/2014/main" id="{1F45B1AC-D1EA-E38B-BAC6-66C60338B9AE}"/>
              </a:ext>
            </a:extLst>
          </p:cNvPr>
          <p:cNvPicPr>
            <a:picLocks noChangeAspect="1"/>
          </p:cNvPicPr>
          <p:nvPr/>
        </p:nvPicPr>
        <p:blipFill>
          <a:blip r:embed="rId5">
            <a:alphaModFix amt="90000"/>
          </a:blip>
          <a:srcRect t="4887"/>
          <a:stretch/>
        </p:blipFill>
        <p:spPr>
          <a:xfrm>
            <a:off x="7069907" y="1205716"/>
            <a:ext cx="4714724" cy="2802687"/>
          </a:xfrm>
          <a:prstGeom prst="rect">
            <a:avLst/>
          </a:prstGeom>
          <a:effectLst>
            <a:outerShdw blurRad="50800" dist="38100" dir="8100000" sx="101000" sy="101000" algn="tr" rotWithShape="0">
              <a:schemeClr val="tx1">
                <a:lumMod val="95000"/>
                <a:alpha val="34000"/>
              </a:schemeClr>
            </a:outerShdw>
          </a:effectLst>
        </p:spPr>
      </p:pic>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erial view of suburb, showing houses, lawns, and trees">
            <a:extLst>
              <a:ext uri="{FF2B5EF4-FFF2-40B4-BE49-F238E27FC236}">
                <a16:creationId xmlns:a16="http://schemas.microsoft.com/office/drawing/2014/main" id="{230F6D3E-DD5D-BA4A-E285-F80F5826C81A}"/>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0"/>
            <a:ext cx="12180779" cy="1377878"/>
          </a:xfrm>
          <a:solidFill>
            <a:schemeClr val="bg1">
              <a:alpha val="39000"/>
            </a:schemeClr>
          </a:solidFill>
        </p:spPr>
        <p:txBody>
          <a:bodyPr anchor="ctr">
            <a:normAutofit/>
          </a:bodyPr>
          <a:lstStyle/>
          <a:p>
            <a:pPr algn="ctr"/>
            <a:r>
              <a:rPr lang="en-US" b="1" dirty="0"/>
              <a:t>Machine Learning Models</a:t>
            </a:r>
            <a:br>
              <a:rPr lang="en-US" b="1" dirty="0"/>
            </a:br>
            <a:r>
              <a:rPr lang="en-US" sz="2700" b="1" dirty="0"/>
              <a:t>XGBoost-Powered Models Tuned for Airbnb Insights</a:t>
            </a:r>
          </a:p>
        </p:txBody>
      </p:sp>
      <p:sp>
        <p:nvSpPr>
          <p:cNvPr id="3" name="Content Placeholder 2"/>
          <p:cNvSpPr>
            <a:spLocks noGrp="1"/>
          </p:cNvSpPr>
          <p:nvPr>
            <p:ph sz="half" idx="1"/>
          </p:nvPr>
        </p:nvSpPr>
        <p:spPr>
          <a:xfrm>
            <a:off x="-11221" y="1377880"/>
            <a:ext cx="6096000" cy="5480120"/>
          </a:xfrm>
          <a:solidFill>
            <a:schemeClr val="bg1">
              <a:alpha val="39000"/>
            </a:schemeClr>
          </a:solidFill>
        </p:spPr>
        <p:txBody>
          <a:bodyPr>
            <a:normAutofit/>
          </a:bodyPr>
          <a:lstStyle/>
          <a:p>
            <a:pPr marL="0" indent="0">
              <a:spcBef>
                <a:spcPts val="0"/>
              </a:spcBef>
              <a:spcAft>
                <a:spcPts val="600"/>
              </a:spcAft>
              <a:buNone/>
            </a:pPr>
            <a:r>
              <a:rPr lang="en-US" sz="2200" b="1" dirty="0"/>
              <a:t>   </a:t>
            </a:r>
            <a:r>
              <a:rPr lang="en-US" sz="2200" b="1" u="sng" dirty="0"/>
              <a:t>Modeling Targets:</a:t>
            </a:r>
          </a:p>
          <a:p>
            <a:pPr lvl="1">
              <a:spcBef>
                <a:spcPts val="0"/>
              </a:spcBef>
              <a:spcAft>
                <a:spcPts val="600"/>
              </a:spcAft>
            </a:pPr>
            <a:r>
              <a:rPr lang="en-US" sz="2000" dirty="0"/>
              <a:t>Train separate </a:t>
            </a:r>
            <a:r>
              <a:rPr lang="en-US" sz="2000" dirty="0" err="1"/>
              <a:t>XGBoost</a:t>
            </a:r>
            <a:r>
              <a:rPr lang="en-US" sz="2000" dirty="0"/>
              <a:t> Regressors for each target:</a:t>
            </a:r>
          </a:p>
          <a:p>
            <a:pPr lvl="2">
              <a:spcBef>
                <a:spcPts val="0"/>
              </a:spcBef>
              <a:spcAft>
                <a:spcPts val="600"/>
              </a:spcAft>
            </a:pPr>
            <a:r>
              <a:rPr lang="en-US" dirty="0"/>
              <a:t>price </a:t>
            </a:r>
          </a:p>
          <a:p>
            <a:pPr lvl="2">
              <a:spcBef>
                <a:spcPts val="0"/>
              </a:spcBef>
              <a:spcAft>
                <a:spcPts val="600"/>
              </a:spcAft>
            </a:pPr>
            <a:r>
              <a:rPr lang="en-US" dirty="0"/>
              <a:t>occupancy_rate </a:t>
            </a:r>
          </a:p>
          <a:p>
            <a:pPr lvl="2">
              <a:spcBef>
                <a:spcPts val="0"/>
              </a:spcBef>
              <a:spcAft>
                <a:spcPts val="600"/>
              </a:spcAft>
            </a:pPr>
            <a:r>
              <a:rPr lang="en-US" dirty="0"/>
              <a:t>monthly_revenue</a:t>
            </a:r>
          </a:p>
          <a:p>
            <a:pPr lvl="2">
              <a:spcBef>
                <a:spcPts val="0"/>
              </a:spcBef>
              <a:spcAft>
                <a:spcPts val="600"/>
              </a:spcAft>
            </a:pPr>
            <a:endParaRPr lang="en-US" dirty="0"/>
          </a:p>
          <a:p>
            <a:pPr marL="0" indent="0">
              <a:spcBef>
                <a:spcPts val="0"/>
              </a:spcBef>
              <a:spcAft>
                <a:spcPts val="600"/>
              </a:spcAft>
              <a:buNone/>
            </a:pPr>
            <a:r>
              <a:rPr lang="en-US" sz="2200" b="1" dirty="0"/>
              <a:t>   </a:t>
            </a:r>
            <a:r>
              <a:rPr lang="en-US" sz="2200" b="1" u="sng" dirty="0"/>
              <a:t>XGBoost Configuration:</a:t>
            </a:r>
          </a:p>
          <a:p>
            <a:pPr lvl="1">
              <a:spcBef>
                <a:spcPts val="0"/>
              </a:spcBef>
              <a:spcAft>
                <a:spcPts val="600"/>
              </a:spcAft>
            </a:pPr>
            <a:r>
              <a:rPr lang="en-US" dirty="0"/>
              <a:t>Used XGBRegressor() with tuned </a:t>
            </a:r>
          </a:p>
          <a:p>
            <a:pPr marL="228600" lvl="1" indent="0">
              <a:spcBef>
                <a:spcPts val="0"/>
              </a:spcBef>
              <a:spcAft>
                <a:spcPts val="600"/>
              </a:spcAft>
              <a:buNone/>
            </a:pPr>
            <a:r>
              <a:rPr lang="en-US" dirty="0"/>
              <a:t>    hyperparameters for each model</a:t>
            </a:r>
          </a:p>
          <a:p>
            <a:pPr lvl="1">
              <a:spcBef>
                <a:spcPts val="0"/>
              </a:spcBef>
              <a:spcAft>
                <a:spcPts val="600"/>
              </a:spcAft>
            </a:pPr>
            <a:r>
              <a:rPr lang="en-US" dirty="0"/>
              <a:t>Focus on Key tuned parameters</a:t>
            </a:r>
          </a:p>
          <a:p>
            <a:pPr lvl="1">
              <a:spcBef>
                <a:spcPts val="0"/>
              </a:spcBef>
              <a:spcAft>
                <a:spcPts val="600"/>
              </a:spcAft>
            </a:pPr>
            <a:endParaRPr lang="en-US" sz="2000" dirty="0"/>
          </a:p>
          <a:p>
            <a:pPr marL="0" indent="0">
              <a:spcBef>
                <a:spcPts val="0"/>
              </a:spcBef>
              <a:spcAft>
                <a:spcPts val="600"/>
              </a:spcAft>
              <a:buNone/>
            </a:pPr>
            <a:r>
              <a:rPr lang="en-US" b="1" dirty="0"/>
              <a:t>   </a:t>
            </a:r>
            <a:r>
              <a:rPr lang="en-CA" u="sng" dirty="0"/>
              <a:t>Evaluation Metrics</a:t>
            </a:r>
            <a:r>
              <a:rPr lang="en-US" b="1" u="sng" dirty="0"/>
              <a:t>:</a:t>
            </a:r>
          </a:p>
          <a:p>
            <a:pPr lvl="1">
              <a:spcBef>
                <a:spcPts val="0"/>
              </a:spcBef>
              <a:spcAft>
                <a:spcPts val="600"/>
              </a:spcAft>
            </a:pPr>
            <a:r>
              <a:rPr lang="en-US" dirty="0"/>
              <a:t>R² Score – Percentage of variance explained</a:t>
            </a:r>
          </a:p>
          <a:p>
            <a:pPr lvl="1">
              <a:spcBef>
                <a:spcPts val="0"/>
              </a:spcBef>
              <a:spcAft>
                <a:spcPts val="600"/>
              </a:spcAft>
            </a:pPr>
            <a:r>
              <a:rPr lang="en-US" dirty="0"/>
              <a:t>RMSE – Average prediction error (in original scale)</a:t>
            </a:r>
          </a:p>
        </p:txBody>
      </p:sp>
      <p:sp>
        <p:nvSpPr>
          <p:cNvPr id="19" name="Content Placeholder 2">
            <a:extLst>
              <a:ext uri="{FF2B5EF4-FFF2-40B4-BE49-F238E27FC236}">
                <a16:creationId xmlns:a16="http://schemas.microsoft.com/office/drawing/2014/main" id="{6EC65D5A-515A-4F0A-C90C-679391B428E3}"/>
              </a:ext>
            </a:extLst>
          </p:cNvPr>
          <p:cNvSpPr txBox="1">
            <a:spLocks/>
          </p:cNvSpPr>
          <p:nvPr/>
        </p:nvSpPr>
        <p:spPr>
          <a:xfrm>
            <a:off x="6084779" y="1377879"/>
            <a:ext cx="6096000" cy="5480121"/>
          </a:xfrm>
          <a:prstGeom prst="rect">
            <a:avLst/>
          </a:prstGeom>
          <a:solidFill>
            <a:schemeClr val="bg1">
              <a:alpha val="39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b="1" dirty="0"/>
              <a:t>   </a:t>
            </a:r>
            <a:r>
              <a:rPr lang="en-US" b="1" u="sng" dirty="0"/>
              <a:t>Key Observations</a:t>
            </a:r>
            <a:endParaRPr lang="en-US" dirty="0"/>
          </a:p>
          <a:p>
            <a:pPr>
              <a:spcBef>
                <a:spcPts val="0"/>
              </a:spcBef>
              <a:spcAft>
                <a:spcPts val="600"/>
              </a:spcAft>
            </a:pPr>
            <a:r>
              <a:rPr lang="en-US" sz="1600" b="1" dirty="0"/>
              <a:t>Price model consistently showed highest predictive strength</a:t>
            </a:r>
          </a:p>
          <a:p>
            <a:pPr>
              <a:spcBef>
                <a:spcPts val="0"/>
              </a:spcBef>
              <a:spcAft>
                <a:spcPts val="600"/>
              </a:spcAft>
            </a:pPr>
            <a:r>
              <a:rPr lang="en-US" sz="1600" b="1" dirty="0"/>
              <a:t>Log-transformed targets played a major role in model stability</a:t>
            </a:r>
          </a:p>
          <a:p>
            <a:pPr>
              <a:spcBef>
                <a:spcPts val="0"/>
              </a:spcBef>
              <a:spcAft>
                <a:spcPts val="600"/>
              </a:spcAft>
            </a:pPr>
            <a:r>
              <a:rPr lang="en-US" sz="1600" b="1" dirty="0"/>
              <a:t>Feature engineering significantly boosted model accuracy</a:t>
            </a:r>
            <a:endParaRPr lang="en-US" sz="1600" dirty="0"/>
          </a:p>
        </p:txBody>
      </p:sp>
      <p:pic>
        <p:nvPicPr>
          <p:cNvPr id="11" name="Content Placeholder 10" descr="A screenshot of a web page&#10;&#10;AI-generated content may be incorrect.">
            <a:extLst>
              <a:ext uri="{FF2B5EF4-FFF2-40B4-BE49-F238E27FC236}">
                <a16:creationId xmlns:a16="http://schemas.microsoft.com/office/drawing/2014/main" id="{D18B143A-DE60-D6B8-2453-0748946DD59E}"/>
              </a:ext>
            </a:extLst>
          </p:cNvPr>
          <p:cNvPicPr>
            <a:picLocks noGrp="1" noChangeAspect="1"/>
          </p:cNvPicPr>
          <p:nvPr>
            <p:ph sz="half" idx="2"/>
          </p:nvPr>
        </p:nvPicPr>
        <p:blipFill>
          <a:blip r:embed="rId3"/>
          <a:srcRect t="30571" b="21292"/>
          <a:stretch/>
        </p:blipFill>
        <p:spPr>
          <a:xfrm>
            <a:off x="5591944" y="3501008"/>
            <a:ext cx="6387717" cy="2160240"/>
          </a:xfrm>
          <a:prstGeom prst="rect">
            <a:avLst/>
          </a:prstGeom>
          <a:effectLst>
            <a:outerShdw blurRad="50800" dist="38100" dir="5400000" sx="102000" sy="102000" algn="t" rotWithShape="0">
              <a:schemeClr val="tx1">
                <a:alpha val="43000"/>
              </a:schemeClr>
            </a:outerShdw>
          </a:effectLst>
        </p:spPr>
      </p:pic>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House of paper with a heart against sunlight">
            <a:extLst>
              <a:ext uri="{FF2B5EF4-FFF2-40B4-BE49-F238E27FC236}">
                <a16:creationId xmlns:a16="http://schemas.microsoft.com/office/drawing/2014/main" id="{326C5EDC-DD30-C780-8EA1-CC8F87FBDAD7}"/>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45079"/>
            <a:ext cx="10515600" cy="1145224"/>
          </a:xfrm>
        </p:spPr>
        <p:txBody>
          <a:bodyPr>
            <a:normAutofit/>
          </a:bodyPr>
          <a:lstStyle/>
          <a:p>
            <a:pPr algn="ctr">
              <a:buNone/>
            </a:pPr>
            <a:r>
              <a:rPr lang="en-US" b="1" dirty="0"/>
              <a:t>Web App &amp; Deployment</a:t>
            </a:r>
            <a:br>
              <a:rPr lang="en-US" b="1" dirty="0"/>
            </a:br>
            <a:r>
              <a:rPr lang="en-US" sz="2700" b="1" i="1" dirty="0"/>
              <a:t>Bringing TAPA and its insights to your fingertips</a:t>
            </a:r>
          </a:p>
        </p:txBody>
      </p:sp>
      <p:sp>
        <p:nvSpPr>
          <p:cNvPr id="5" name="Content Placeholder 3"/>
          <p:cNvSpPr>
            <a:spLocks noGrp="1"/>
          </p:cNvSpPr>
          <p:nvPr>
            <p:ph sz="half" idx="1"/>
          </p:nvPr>
        </p:nvSpPr>
        <p:spPr>
          <a:xfrm>
            <a:off x="236756" y="1601719"/>
            <a:ext cx="11691892" cy="4351338"/>
          </a:xfrm>
        </p:spPr>
        <p:txBody>
          <a:bodyPr>
            <a:normAutofit/>
          </a:bodyPr>
          <a:lstStyle/>
          <a:p>
            <a:pPr>
              <a:buNone/>
            </a:pPr>
            <a:r>
              <a:rPr lang="en-US" i="1" dirty="0"/>
              <a:t>Coding the ML into the Browser</a:t>
            </a:r>
            <a:endParaRPr lang="en-US" dirty="0"/>
          </a:p>
          <a:p>
            <a:pPr>
              <a:buFont typeface="Arial" panose="020B0604020202020204" pitchFamily="34" charset="0"/>
              <a:buChar char="•"/>
            </a:pPr>
            <a:r>
              <a:rPr lang="en-US" dirty="0"/>
              <a:t>JavaScript front-end form for user input</a:t>
            </a:r>
          </a:p>
          <a:p>
            <a:pPr>
              <a:buFont typeface="Arial" panose="020B0604020202020204" pitchFamily="34" charset="0"/>
              <a:buChar char="•"/>
            </a:pPr>
            <a:r>
              <a:rPr lang="en-US" dirty="0"/>
              <a:t>Model files exported to JSON and hosted on AWS S3</a:t>
            </a:r>
          </a:p>
          <a:p>
            <a:pPr>
              <a:buFont typeface="Arial" panose="020B0604020202020204" pitchFamily="34" charset="0"/>
              <a:buChar char="•"/>
            </a:pPr>
            <a:r>
              <a:rPr lang="en-US" dirty="0"/>
              <a:t>Client-side fetch and prediction logic for real-time UX</a:t>
            </a:r>
          </a:p>
          <a:p>
            <a:pPr>
              <a:buFont typeface="Arial" panose="020B0604020202020204" pitchFamily="34" charset="0"/>
              <a:buChar char="•"/>
            </a:pPr>
            <a:r>
              <a:rPr lang="en-US" dirty="0"/>
              <a:t>Deployed on GitHub Pages for public access</a:t>
            </a:r>
          </a:p>
        </p:txBody>
      </p:sp>
      <p:pic>
        <p:nvPicPr>
          <p:cNvPr id="12" name="Content Placeholder 11" descr="A yellow and black logo&#10;&#10;AI-generated content may be incorrect.">
            <a:extLst>
              <a:ext uri="{FF2B5EF4-FFF2-40B4-BE49-F238E27FC236}">
                <a16:creationId xmlns:a16="http://schemas.microsoft.com/office/drawing/2014/main" id="{2C4691A6-62A5-0DC7-AC99-72CDD8408E24}"/>
              </a:ext>
            </a:extLst>
          </p:cNvPr>
          <p:cNvPicPr>
            <a:picLocks noGrp="1" noChangeAspect="1"/>
          </p:cNvPicPr>
          <p:nvPr>
            <p:ph sz="half" idx="2"/>
          </p:nvPr>
        </p:nvPicPr>
        <p:blipFill>
          <a:blip r:embed="rId3">
            <a:alphaModFix amt="6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26005" y="4574974"/>
            <a:ext cx="2117293" cy="2117293"/>
          </a:xfrm>
        </p:spPr>
      </p:pic>
      <p:pic>
        <p:nvPicPr>
          <p:cNvPr id="17" name="Picture 16" descr="A logo with a smile&#10;&#10;AI-generated content may be incorrect.">
            <a:extLst>
              <a:ext uri="{FF2B5EF4-FFF2-40B4-BE49-F238E27FC236}">
                <a16:creationId xmlns:a16="http://schemas.microsoft.com/office/drawing/2014/main" id="{A8751E05-7B34-8D6A-8B35-591D5247E626}"/>
              </a:ext>
            </a:extLst>
          </p:cNvPr>
          <p:cNvPicPr>
            <a:picLocks noChangeAspect="1"/>
          </p:cNvPicPr>
          <p:nvPr/>
        </p:nvPicPr>
        <p:blipFill>
          <a:blip r:embed="rId6" cstate="print">
            <a:alphaModFix amt="6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48702" y="4545381"/>
            <a:ext cx="2261082" cy="2146886"/>
          </a:xfrm>
          <a:prstGeom prst="rect">
            <a:avLst/>
          </a:prstGeom>
        </p:spPr>
      </p:pic>
      <p:pic>
        <p:nvPicPr>
          <p:cNvPr id="20" name="Picture 19" descr="A white text on a black background&#10;&#10;AI-generated content may be incorrect.">
            <a:extLst>
              <a:ext uri="{FF2B5EF4-FFF2-40B4-BE49-F238E27FC236}">
                <a16:creationId xmlns:a16="http://schemas.microsoft.com/office/drawing/2014/main" id="{81003929-B4EE-5E45-DE9E-28044D901B8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906045" y="5140181"/>
            <a:ext cx="4379910" cy="1364029"/>
          </a:xfrm>
          <a:prstGeom prst="rect">
            <a:avLst/>
          </a:prstGeom>
        </p:spPr>
      </p:pic>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ity with many boats and a tower&#10;&#10;AI-generated content may be incorrect.">
            <a:extLst>
              <a:ext uri="{FF2B5EF4-FFF2-40B4-BE49-F238E27FC236}">
                <a16:creationId xmlns:a16="http://schemas.microsoft.com/office/drawing/2014/main" id="{7C00909B-FEF1-4320-F7BA-33367FFB4171}"/>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11824" y="-66747"/>
            <a:ext cx="6622856" cy="1901952"/>
          </a:xfrm>
        </p:spPr>
        <p:txBody>
          <a:bodyPr/>
          <a:lstStyle/>
          <a:p>
            <a:r>
              <a:rPr lang="en-US" dirty="0"/>
              <a:t>Thank you / Q&amp;A</a:t>
            </a:r>
          </a:p>
        </p:txBody>
      </p:sp>
      <p:sp>
        <p:nvSpPr>
          <p:cNvPr id="4" name="Text Placeholder 3"/>
          <p:cNvSpPr>
            <a:spLocks noGrp="1"/>
          </p:cNvSpPr>
          <p:nvPr>
            <p:ph type="body" sz="half" idx="2"/>
          </p:nvPr>
        </p:nvSpPr>
        <p:spPr>
          <a:xfrm>
            <a:off x="4511824" y="2303830"/>
            <a:ext cx="6622857" cy="1901952"/>
          </a:xfrm>
        </p:spPr>
        <p:txBody>
          <a:bodyPr/>
          <a:lstStyle/>
          <a:p>
            <a:r>
              <a:rPr lang="en-US" dirty="0"/>
              <a:t>Thanks for Exploring the Future of Airbnb Pricing!</a:t>
            </a:r>
          </a:p>
          <a:p>
            <a:endParaRPr lang="en-US" dirty="0"/>
          </a:p>
          <a:p>
            <a:r>
              <a:rPr lang="en-US" dirty="0"/>
              <a:t>Link: </a:t>
            </a:r>
            <a:r>
              <a:rPr lang="en-CA" dirty="0">
                <a:hlinkClick r:id="rId4"/>
              </a:rPr>
              <a:t>Toronto Airbnb Predictor</a:t>
            </a:r>
            <a:endParaRPr lang="en-US" dirty="0"/>
          </a:p>
          <a:p>
            <a:endParaRPr lang="en-US" dirty="0"/>
          </a:p>
        </p:txBody>
      </p:sp>
      <p:pic>
        <p:nvPicPr>
          <p:cNvPr id="7" name="Content Placeholder 6" descr="A screenshot of a computer&#10;&#10;AI-generated content may be incorrect.">
            <a:extLst>
              <a:ext uri="{FF2B5EF4-FFF2-40B4-BE49-F238E27FC236}">
                <a16:creationId xmlns:a16="http://schemas.microsoft.com/office/drawing/2014/main" id="{6951C5D3-3274-E9CC-77D8-4589259D8D1D}"/>
              </a:ext>
            </a:extLst>
          </p:cNvPr>
          <p:cNvPicPr>
            <a:picLocks noChangeAspect="1"/>
          </p:cNvPicPr>
          <p:nvPr/>
        </p:nvPicPr>
        <p:blipFill>
          <a:blip r:embed="rId5"/>
          <a:stretch>
            <a:fillRect/>
          </a:stretch>
        </p:blipFill>
        <p:spPr>
          <a:xfrm>
            <a:off x="405855" y="116631"/>
            <a:ext cx="3892806" cy="2302935"/>
          </a:xfrm>
          <a:prstGeom prst="rect">
            <a:avLst/>
          </a:prstGeom>
          <a:effectLst>
            <a:outerShdw blurRad="50800" dist="38100" dir="8100000" sx="101000" sy="101000" algn="tr" rotWithShape="0">
              <a:schemeClr val="tx1">
                <a:alpha val="40000"/>
              </a:schemeClr>
            </a:outerShdw>
          </a:effectLst>
        </p:spPr>
      </p:pic>
      <p:pic>
        <p:nvPicPr>
          <p:cNvPr id="5" name="Picture 4" descr="A screenshot of a survey&#10;&#10;AI-generated content may be incorrect.">
            <a:extLst>
              <a:ext uri="{FF2B5EF4-FFF2-40B4-BE49-F238E27FC236}">
                <a16:creationId xmlns:a16="http://schemas.microsoft.com/office/drawing/2014/main" id="{3EDE2CB0-B10D-9A51-9050-D70AA928016D}"/>
              </a:ext>
            </a:extLst>
          </p:cNvPr>
          <p:cNvPicPr>
            <a:picLocks noChangeAspect="1"/>
          </p:cNvPicPr>
          <p:nvPr/>
        </p:nvPicPr>
        <p:blipFill>
          <a:blip r:embed="rId6"/>
          <a:stretch>
            <a:fillRect/>
          </a:stretch>
        </p:blipFill>
        <p:spPr>
          <a:xfrm>
            <a:off x="407368" y="2331297"/>
            <a:ext cx="3892807" cy="4410071"/>
          </a:xfrm>
          <a:prstGeom prst="rect">
            <a:avLst/>
          </a:prstGeom>
          <a:effectLst>
            <a:outerShdw blurRad="50800" dist="38100" dir="8100000" sx="101000" sy="101000" algn="tr" rotWithShape="0">
              <a:schemeClr val="tx1">
                <a:alpha val="40000"/>
              </a:schemeClr>
            </a:outerShdw>
          </a:effectLst>
        </p:spPr>
      </p:pic>
      <p:pic>
        <p:nvPicPr>
          <p:cNvPr id="6" name="Content Placeholder 10" descr="A screenshot of a web page&#10;&#10;AI-generated content may be incorrect.">
            <a:extLst>
              <a:ext uri="{FF2B5EF4-FFF2-40B4-BE49-F238E27FC236}">
                <a16:creationId xmlns:a16="http://schemas.microsoft.com/office/drawing/2014/main" id="{B4AA7E49-C26D-DD51-1245-66C396CF98E1}"/>
              </a:ext>
            </a:extLst>
          </p:cNvPr>
          <p:cNvPicPr>
            <a:picLocks noChangeAspect="1"/>
          </p:cNvPicPr>
          <p:nvPr/>
        </p:nvPicPr>
        <p:blipFill>
          <a:blip r:embed="rId7"/>
          <a:srcRect t="30571" b="21292"/>
          <a:stretch/>
        </p:blipFill>
        <p:spPr>
          <a:xfrm>
            <a:off x="4871864" y="4437112"/>
            <a:ext cx="6622857" cy="2160240"/>
          </a:xfrm>
          <a:prstGeom prst="rect">
            <a:avLst/>
          </a:prstGeom>
          <a:effectLst>
            <a:outerShdw blurRad="50800" dist="38100" dir="5400000" sx="102000" sy="102000" algn="t" rotWithShape="0">
              <a:schemeClr val="tx1">
                <a:alpha val="43000"/>
              </a:schemeClr>
            </a:outerShdw>
          </a:effectLst>
        </p:spPr>
      </p:pic>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CITY SKETCH 16X9">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2242</TotalTime>
  <Words>468</Words>
  <Application>Microsoft Office PowerPoint</Application>
  <PresentationFormat>Widescreen</PresentationFormat>
  <Paragraphs>70</Paragraphs>
  <Slides>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-apple-system</vt:lpstr>
      <vt:lpstr>Aptos</vt:lpstr>
      <vt:lpstr>Arial</vt:lpstr>
      <vt:lpstr>Century Schoolbook</vt:lpstr>
      <vt:lpstr>CITY SKETCH 16X9</vt:lpstr>
      <vt:lpstr>Toronto AirBnB Pricing Assistant (TAPA)</vt:lpstr>
      <vt:lpstr>Project Overview</vt:lpstr>
      <vt:lpstr>Data &amp; Feature Engineering Transforming Raw Listings into Actionable Insights</vt:lpstr>
      <vt:lpstr>Machine Learning Models XGBoost-Powered Models Tuned for Airbnb Insights</vt:lpstr>
      <vt:lpstr>Web App &amp; Deployment Bringing TAPA and its insights to your fingertips</vt:lpstr>
      <vt:lpstr>Thank you /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Bryan Carney</dc:creator>
  <cp:lastModifiedBy>Bryan Carney</cp:lastModifiedBy>
  <cp:revision>7</cp:revision>
  <dcterms:created xsi:type="dcterms:W3CDTF">2025-04-18T16:34:39Z</dcterms:created>
  <dcterms:modified xsi:type="dcterms:W3CDTF">2025-04-20T23:15:33Z</dcterms:modified>
</cp:coreProperties>
</file>